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</p:sldIdLst>
  <p:sldSz cx="12192000" cy="6858000"/>
  <p:notesSz cx="9144000" cy="6858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ACF0FE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64" autoAdjust="0"/>
  </p:normalViewPr>
  <p:slideViewPr>
    <p:cSldViewPr snapToGrid="0">
      <p:cViewPr varScale="1">
        <p:scale>
          <a:sx n="80" d="100"/>
          <a:sy n="80" d="100"/>
        </p:scale>
        <p:origin x="34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7BAA-246C-42C5-B7D0-5AF56F558B2E}" type="datetimeFigureOut">
              <a:rPr lang="bg-BG" smtClean="0"/>
              <a:t>20.11.2024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197-DD4B-40F5-B028-028D7021160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3887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7BAA-246C-42C5-B7D0-5AF56F558B2E}" type="datetimeFigureOut">
              <a:rPr lang="bg-BG" smtClean="0"/>
              <a:t>20.11.2024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197-DD4B-40F5-B028-028D7021160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8615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7BAA-246C-42C5-B7D0-5AF56F558B2E}" type="datetimeFigureOut">
              <a:rPr lang="bg-BG" smtClean="0"/>
              <a:t>20.11.2024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197-DD4B-40F5-B028-028D7021160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9586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7BAA-246C-42C5-B7D0-5AF56F558B2E}" type="datetimeFigureOut">
              <a:rPr lang="bg-BG" smtClean="0"/>
              <a:t>20.11.2024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197-DD4B-40F5-B028-028D7021160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7430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7BAA-246C-42C5-B7D0-5AF56F558B2E}" type="datetimeFigureOut">
              <a:rPr lang="bg-BG" smtClean="0"/>
              <a:t>20.11.2024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197-DD4B-40F5-B028-028D7021160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9524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7BAA-246C-42C5-B7D0-5AF56F558B2E}" type="datetimeFigureOut">
              <a:rPr lang="bg-BG" smtClean="0"/>
              <a:t>20.11.2024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197-DD4B-40F5-B028-028D7021160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442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7BAA-246C-42C5-B7D0-5AF56F558B2E}" type="datetimeFigureOut">
              <a:rPr lang="bg-BG" smtClean="0"/>
              <a:t>20.11.2024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197-DD4B-40F5-B028-028D7021160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013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7BAA-246C-42C5-B7D0-5AF56F558B2E}" type="datetimeFigureOut">
              <a:rPr lang="bg-BG" smtClean="0"/>
              <a:t>20.11.2024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197-DD4B-40F5-B028-028D7021160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041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7BAA-246C-42C5-B7D0-5AF56F558B2E}" type="datetimeFigureOut">
              <a:rPr lang="bg-BG" smtClean="0"/>
              <a:t>20.11.2024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197-DD4B-40F5-B028-028D7021160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470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0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7BAA-246C-42C5-B7D0-5AF56F558B2E}" type="datetimeFigureOut">
              <a:rPr lang="bg-BG" smtClean="0"/>
              <a:t>20.11.2024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197-DD4B-40F5-B028-028D7021160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105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0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7BAA-246C-42C5-B7D0-5AF56F558B2E}" type="datetimeFigureOut">
              <a:rPr lang="bg-BG" smtClean="0"/>
              <a:t>20.11.2024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197-DD4B-40F5-B028-028D7021160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497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accent5">
                <a:lumMod val="40000"/>
                <a:lumOff val="60000"/>
                <a:alpha val="70000"/>
              </a:schemeClr>
            </a:gs>
            <a:gs pos="30000">
              <a:schemeClr val="accent1">
                <a:lumMod val="5000"/>
                <a:lumOff val="9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E7BAA-246C-42C5-B7D0-5AF56F558B2E}" type="datetimeFigureOut">
              <a:rPr lang="bg-BG" smtClean="0"/>
              <a:t>20.11.2024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8D197-DD4B-40F5-B028-028D7021160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8443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7" indent="-228607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3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4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7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46"/>
            <a:ext cx="12192000" cy="6858001"/>
          </a:xfrm>
          <a:prstGeom prst="rect">
            <a:avLst/>
          </a:prstGeom>
        </p:spPr>
      </p:pic>
      <p:sp>
        <p:nvSpPr>
          <p:cNvPr id="4" name="Облаковидно 3"/>
          <p:cNvSpPr/>
          <p:nvPr/>
        </p:nvSpPr>
        <p:spPr>
          <a:xfrm>
            <a:off x="1787236" y="-25546"/>
            <a:ext cx="8465127" cy="1570803"/>
          </a:xfrm>
          <a:prstGeom prst="cloud">
            <a:avLst/>
          </a:prstGeom>
          <a:solidFill>
            <a:schemeClr val="bg1"/>
          </a:solidFill>
          <a:ln w="38100">
            <a:solidFill>
              <a:srgbClr val="ACF0F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  СЕДМИЧНА ПРОГРАМА </a:t>
            </a:r>
          </a:p>
          <a:p>
            <a:pPr algn="ctr"/>
            <a:r>
              <a:rPr lang="bg-BG" sz="2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на </a:t>
            </a:r>
            <a:r>
              <a:rPr lang="en-US" sz="2800" b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III </a:t>
            </a:r>
            <a:r>
              <a:rPr lang="bg-BG" sz="2800" b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гр</a:t>
            </a:r>
            <a:r>
              <a:rPr lang="bg-BG" sz="2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. „</a:t>
            </a:r>
            <a:r>
              <a:rPr lang="bg-BG" sz="2800" b="1" i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Мики</a:t>
            </a:r>
            <a:r>
              <a:rPr lang="bg-BG" sz="2800" b="1" i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bg-BG" sz="2800" b="1" i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Маус</a:t>
            </a:r>
            <a:r>
              <a:rPr lang="bg-BG" sz="2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“</a:t>
            </a:r>
          </a:p>
          <a:p>
            <a:pPr algn="ctr"/>
            <a:r>
              <a:rPr lang="bg-BG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з</a:t>
            </a:r>
            <a:r>
              <a:rPr lang="bg-BG" sz="2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а учебната 2024/2025г.</a:t>
            </a:r>
            <a:endParaRPr lang="bg-BG" sz="28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7" name="Правоъгълник с два заоблени срещуположни ъгъла 6"/>
          <p:cNvSpPr/>
          <p:nvPr/>
        </p:nvSpPr>
        <p:spPr>
          <a:xfrm flipH="1">
            <a:off x="8237681" y="1238890"/>
            <a:ext cx="3661157" cy="2161228"/>
          </a:xfrm>
          <a:prstGeom prst="round2DiagRect">
            <a:avLst/>
          </a:prstGeom>
          <a:gradFill flip="none" rotWithShape="1">
            <a:gsLst>
              <a:gs pos="0">
                <a:srgbClr val="ACF0FE"/>
              </a:gs>
              <a:gs pos="79000">
                <a:schemeClr val="bg1">
                  <a:shade val="67500"/>
                  <a:satMod val="115000"/>
                  <a:lumMod val="7000"/>
                  <a:lumOff val="93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5715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Правоъгълник с два заоблени ъгъла от една и съща страна 8"/>
          <p:cNvSpPr/>
          <p:nvPr/>
        </p:nvSpPr>
        <p:spPr>
          <a:xfrm>
            <a:off x="221028" y="4066059"/>
            <a:ext cx="3759733" cy="2092738"/>
          </a:xfrm>
          <a:prstGeom prst="round2SameRect">
            <a:avLst/>
          </a:prstGeom>
          <a:gradFill>
            <a:gsLst>
              <a:gs pos="0">
                <a:srgbClr val="ACF0FE"/>
              </a:gs>
              <a:gs pos="79000">
                <a:schemeClr val="bg1">
                  <a:shade val="67500"/>
                  <a:satMod val="115000"/>
                  <a:lumMod val="7000"/>
                  <a:lumOff val="93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8900000" scaled="1"/>
          </a:gradFill>
          <a:ln w="5715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g-BG" sz="2800" dirty="0">
              <a:solidFill>
                <a:srgbClr val="FF0000"/>
              </a:solidFill>
            </a:endParaRPr>
          </a:p>
        </p:txBody>
      </p:sp>
      <p:sp>
        <p:nvSpPr>
          <p:cNvPr id="11" name="Правоъгълник с два заоблени срещуположни ъгъла 10"/>
          <p:cNvSpPr/>
          <p:nvPr/>
        </p:nvSpPr>
        <p:spPr>
          <a:xfrm>
            <a:off x="19113" y="1302826"/>
            <a:ext cx="3577942" cy="2132736"/>
          </a:xfrm>
          <a:prstGeom prst="round2DiagRect">
            <a:avLst/>
          </a:prstGeom>
          <a:gradFill>
            <a:gsLst>
              <a:gs pos="0">
                <a:srgbClr val="ACF0FE"/>
              </a:gs>
              <a:gs pos="79000">
                <a:schemeClr val="bg1">
                  <a:shade val="67500"/>
                  <a:satMod val="115000"/>
                  <a:lumMod val="7000"/>
                  <a:lumOff val="93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8900000" scaled="1"/>
          </a:gradFill>
          <a:ln w="5715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8" name="Закръглен правоъгълник 7"/>
          <p:cNvSpPr/>
          <p:nvPr/>
        </p:nvSpPr>
        <p:spPr>
          <a:xfrm>
            <a:off x="4067542" y="1590103"/>
            <a:ext cx="3919707" cy="2475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g-BG" sz="24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bg-BG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bg-BG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1. Български език и                литература</a:t>
            </a:r>
          </a:p>
          <a:p>
            <a:r>
              <a:rPr lang="bg-BG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  2. Изобразително изкуство</a:t>
            </a:r>
          </a:p>
          <a:p>
            <a:r>
              <a:rPr lang="bg-BG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  3. Физическа култура</a:t>
            </a:r>
          </a:p>
        </p:txBody>
      </p:sp>
      <p:sp>
        <p:nvSpPr>
          <p:cNvPr id="12" name="Правоъгълник с два заоблени ъгъла от една и съща страна 11"/>
          <p:cNvSpPr/>
          <p:nvPr/>
        </p:nvSpPr>
        <p:spPr>
          <a:xfrm>
            <a:off x="8302675" y="4066059"/>
            <a:ext cx="3732536" cy="2029820"/>
          </a:xfrm>
          <a:prstGeom prst="round2SameRect">
            <a:avLst/>
          </a:prstGeom>
          <a:gradFill>
            <a:gsLst>
              <a:gs pos="0">
                <a:srgbClr val="ACF0FE"/>
              </a:gs>
              <a:gs pos="79000">
                <a:schemeClr val="bg1">
                  <a:shade val="67500"/>
                  <a:satMod val="115000"/>
                  <a:lumMod val="7000"/>
                  <a:lumOff val="93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8900000" scaled="1"/>
          </a:gradFill>
          <a:ln w="5715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477999" y="1301444"/>
            <a:ext cx="269152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ПОНЕДЕЛНИК</a:t>
            </a:r>
            <a:endParaRPr lang="bg-BG" sz="2800" b="1" u="sng" dirty="0" smtClean="0"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bg-BG" sz="2400" dirty="0" smtClean="0">
              <a:solidFill>
                <a:srgbClr val="C00000"/>
              </a:solidFill>
            </a:endParaRPr>
          </a:p>
          <a:p>
            <a:pPr algn="ctr"/>
            <a:r>
              <a:rPr lang="bg-BG" sz="2400" b="1" dirty="0" smtClean="0">
                <a:solidFill>
                  <a:srgbClr val="C00000"/>
                </a:solidFill>
              </a:rPr>
              <a:t>1. Околен свят </a:t>
            </a:r>
          </a:p>
          <a:p>
            <a:pPr algn="ctr"/>
            <a:r>
              <a:rPr lang="bg-BG" sz="2400" b="1" dirty="0" smtClean="0">
                <a:solidFill>
                  <a:srgbClr val="C00000"/>
                </a:solidFill>
              </a:rPr>
              <a:t>2. Математика</a:t>
            </a:r>
          </a:p>
          <a:p>
            <a:r>
              <a:rPr lang="bg-BG" sz="2400" b="1" dirty="0" smtClean="0">
                <a:solidFill>
                  <a:srgbClr val="C00000"/>
                </a:solidFill>
              </a:rPr>
              <a:t>    3. Музика</a:t>
            </a:r>
          </a:p>
          <a:p>
            <a:endParaRPr lang="bg-BG" sz="2400" dirty="0" smtClean="0">
              <a:solidFill>
                <a:srgbClr val="0070C0"/>
              </a:solidFill>
            </a:endParaRPr>
          </a:p>
          <a:p>
            <a:endParaRPr lang="bg-BG" sz="2400" dirty="0" smtClean="0">
              <a:solidFill>
                <a:srgbClr val="0070C0"/>
              </a:solidFill>
            </a:endParaRPr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8816838" y="1238589"/>
            <a:ext cx="265446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СРЯДА </a:t>
            </a:r>
            <a:endParaRPr lang="bg-BG" sz="2400" b="1" dirty="0" smtClean="0"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400" b="1" dirty="0" smtClean="0">
                <a:solidFill>
                  <a:srgbClr val="C00000"/>
                </a:solidFill>
              </a:rPr>
              <a:t>1. Математика</a:t>
            </a:r>
          </a:p>
          <a:p>
            <a:r>
              <a:rPr lang="bg-BG" sz="2400" b="1" dirty="0" smtClean="0">
                <a:solidFill>
                  <a:srgbClr val="C00000"/>
                </a:solidFill>
              </a:rPr>
              <a:t>2. Конструиране </a:t>
            </a:r>
          </a:p>
          <a:p>
            <a:r>
              <a:rPr lang="bg-BG" sz="2400" b="1" dirty="0" smtClean="0">
                <a:solidFill>
                  <a:srgbClr val="C00000"/>
                </a:solidFill>
              </a:rPr>
              <a:t>     и технологии</a:t>
            </a:r>
          </a:p>
          <a:p>
            <a:r>
              <a:rPr lang="bg-BG" sz="2400" b="1" dirty="0" smtClean="0">
                <a:solidFill>
                  <a:srgbClr val="C00000"/>
                </a:solidFill>
              </a:rPr>
              <a:t>3. Музика</a:t>
            </a:r>
            <a:endParaRPr lang="bg-BG" sz="2400" b="1" dirty="0">
              <a:solidFill>
                <a:srgbClr val="C00000"/>
              </a:solidFill>
            </a:endParaRPr>
          </a:p>
        </p:txBody>
      </p:sp>
      <p:sp>
        <p:nvSpPr>
          <p:cNvPr id="17" name="Текстово поле 16"/>
          <p:cNvSpPr txBox="1"/>
          <p:nvPr/>
        </p:nvSpPr>
        <p:spPr>
          <a:xfrm>
            <a:off x="297727" y="4199627"/>
            <a:ext cx="376981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u="sng" dirty="0" smtClean="0">
                <a:ln w="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ЧЕТВЪРТЪК</a:t>
            </a:r>
            <a:endParaRPr lang="bg-BG" sz="2800" dirty="0" smtClean="0">
              <a:solidFill>
                <a:srgbClr val="C00000"/>
              </a:solidFill>
            </a:endParaRPr>
          </a:p>
          <a:p>
            <a:r>
              <a:rPr lang="bg-BG" sz="2400" b="1" dirty="0" smtClean="0">
                <a:solidFill>
                  <a:srgbClr val="C00000"/>
                </a:solidFill>
              </a:rPr>
              <a:t>1. Околен свят</a:t>
            </a:r>
          </a:p>
          <a:p>
            <a:r>
              <a:rPr lang="bg-BG" sz="2400" b="1" dirty="0" smtClean="0">
                <a:solidFill>
                  <a:srgbClr val="C00000"/>
                </a:solidFill>
              </a:rPr>
              <a:t>2. Изобразително изкуство</a:t>
            </a:r>
          </a:p>
          <a:p>
            <a:r>
              <a:rPr lang="bg-BG" sz="2400" b="1" dirty="0" smtClean="0">
                <a:solidFill>
                  <a:srgbClr val="C00000"/>
                </a:solidFill>
              </a:rPr>
              <a:t>3. Физическа култура</a:t>
            </a:r>
            <a:endParaRPr lang="bg-BG" sz="2400" b="1" dirty="0">
              <a:solidFill>
                <a:srgbClr val="C00000"/>
              </a:solidFill>
            </a:endParaRPr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5190070" y="1556393"/>
            <a:ext cx="1644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u="sng" dirty="0" smtClean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ВТОРНИК</a:t>
            </a:r>
          </a:p>
        </p:txBody>
      </p:sp>
      <p:sp>
        <p:nvSpPr>
          <p:cNvPr id="18" name="Текстово поле 17"/>
          <p:cNvSpPr txBox="1"/>
          <p:nvPr/>
        </p:nvSpPr>
        <p:spPr>
          <a:xfrm>
            <a:off x="8656509" y="4080695"/>
            <a:ext cx="302486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u="sng" dirty="0" smtClean="0">
                <a:ln w="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ПЕТЪК</a:t>
            </a:r>
            <a:endParaRPr lang="bg-BG" sz="2800" b="1" u="sng" dirty="0">
              <a:ln w="0">
                <a:solidFill>
                  <a:srgbClr val="002060"/>
                </a:solidFill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bg-BG" sz="2400" b="1" dirty="0" smtClean="0">
                <a:solidFill>
                  <a:srgbClr val="C00000"/>
                </a:solidFill>
              </a:rPr>
              <a:t>1. Български език</a:t>
            </a:r>
          </a:p>
          <a:p>
            <a:r>
              <a:rPr lang="bg-BG" sz="2400" b="1" dirty="0" smtClean="0">
                <a:solidFill>
                  <a:srgbClr val="C00000"/>
                </a:solidFill>
              </a:rPr>
              <a:t>2. </a:t>
            </a:r>
            <a:r>
              <a:rPr lang="bg-BG" sz="2400" b="1" dirty="0">
                <a:solidFill>
                  <a:srgbClr val="C00000"/>
                </a:solidFill>
              </a:rPr>
              <a:t>Конструиране </a:t>
            </a:r>
            <a:endParaRPr lang="bg-BG" sz="2400" b="1" dirty="0" smtClean="0">
              <a:solidFill>
                <a:srgbClr val="C00000"/>
              </a:solidFill>
            </a:endParaRPr>
          </a:p>
          <a:p>
            <a:r>
              <a:rPr lang="bg-BG" sz="2400" b="1" dirty="0" smtClean="0">
                <a:solidFill>
                  <a:srgbClr val="C00000"/>
                </a:solidFill>
              </a:rPr>
              <a:t>и технологии</a:t>
            </a:r>
            <a:endParaRPr lang="bg-BG" sz="2400" b="1" dirty="0">
              <a:solidFill>
                <a:srgbClr val="C00000"/>
              </a:solidFill>
            </a:endParaRPr>
          </a:p>
          <a:p>
            <a:r>
              <a:rPr lang="bg-BG" sz="2400" b="1" dirty="0" smtClean="0">
                <a:solidFill>
                  <a:srgbClr val="C00000"/>
                </a:solidFill>
              </a:rPr>
              <a:t>3. Физическа култура</a:t>
            </a:r>
            <a:endParaRPr lang="bg-BG" sz="2400" b="1" dirty="0">
              <a:solidFill>
                <a:srgbClr val="C00000"/>
              </a:solidFill>
            </a:endParaRPr>
          </a:p>
        </p:txBody>
      </p:sp>
      <p:sp>
        <p:nvSpPr>
          <p:cNvPr id="19" name="Текстово поле 18"/>
          <p:cNvSpPr txBox="1"/>
          <p:nvPr/>
        </p:nvSpPr>
        <p:spPr>
          <a:xfrm>
            <a:off x="8632891" y="6159507"/>
            <a:ext cx="1196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solidFill>
                  <a:srgbClr val="C00000"/>
                </a:solidFill>
              </a:rPr>
              <a:t>Утвърдил</a:t>
            </a:r>
          </a:p>
          <a:p>
            <a:r>
              <a:rPr lang="bg-BG" dirty="0" smtClean="0">
                <a:solidFill>
                  <a:srgbClr val="C00000"/>
                </a:solidFill>
              </a:rPr>
              <a:t>Директор:</a:t>
            </a:r>
            <a:endParaRPr lang="bg-BG" dirty="0">
              <a:solidFill>
                <a:srgbClr val="C00000"/>
              </a:solidFill>
            </a:endParaRPr>
          </a:p>
        </p:txBody>
      </p:sp>
      <p:pic>
        <p:nvPicPr>
          <p:cNvPr id="20" name="Картина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80430" r="98203">
                        <a14:foregroundMark x1="83203" y1="11875" x2="83203" y2="11875"/>
                        <a14:foregroundMark x1="95313" y1="7062" x2="95313" y2="7062"/>
                        <a14:foregroundMark x1="91328" y1="21625" x2="91328" y2="21625"/>
                        <a14:foregroundMark x1="84453" y1="45813" x2="84453" y2="45813"/>
                        <a14:foregroundMark x1="95039" y1="39438" x2="95039" y2="39438"/>
                        <a14:foregroundMark x1="91992" y1="61500" x2="91992" y2="61500"/>
                        <a14:foregroundMark x1="94609" y1="58375" x2="94609" y2="58375"/>
                        <a14:foregroundMark x1="90898" y1="56875" x2="90898" y2="56875"/>
                        <a14:foregroundMark x1="89805" y1="61687" x2="89805" y2="61687"/>
                        <a14:foregroundMark x1="91172" y1="67438" x2="91172" y2="67438"/>
                        <a14:foregroundMark x1="94063" y1="66563" x2="94063" y2="66563"/>
                        <a14:foregroundMark x1="84453" y1="49813" x2="84453" y2="49813"/>
                        <a14:foregroundMark x1="87617" y1="50000" x2="87617" y2="50000"/>
                        <a14:foregroundMark x1="93398" y1="38125" x2="93398" y2="38125"/>
                        <a14:foregroundMark x1="89531" y1="25813" x2="89531" y2="25813"/>
                        <a14:foregroundMark x1="88555" y1="19813" x2="88555" y2="19813"/>
                        <a14:foregroundMark x1="84570" y1="12562" x2="84570" y2="12562"/>
                        <a14:foregroundMark x1="85938" y1="7688" x2="85938" y2="7688"/>
                        <a14:foregroundMark x1="93945" y1="5500" x2="93945" y2="5500"/>
                        <a14:foregroundMark x1="94063" y1="11438" x2="94063" y2="11438"/>
                        <a14:foregroundMark x1="85820" y1="21375" x2="85820" y2="21375"/>
                        <a14:foregroundMark x1="88711" y1="29750" x2="88711" y2="29750"/>
                        <a14:foregroundMark x1="92578" y1="43875" x2="92578" y2="43875"/>
                        <a14:foregroundMark x1="90898" y1="19188" x2="90898" y2="19188"/>
                        <a14:foregroundMark x1="93125" y1="7062" x2="93125" y2="7062"/>
                        <a14:foregroundMark x1="95586" y1="15438" x2="95586" y2="15438"/>
                        <a14:foregroundMark x1="91992" y1="24688" x2="91992" y2="24688"/>
                        <a14:foregroundMark x1="90234" y1="65438" x2="90234" y2="65438"/>
                        <a14:foregroundMark x1="90625" y1="70063" x2="90625" y2="70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01" b="67677"/>
          <a:stretch/>
        </p:blipFill>
        <p:spPr>
          <a:xfrm>
            <a:off x="6336137" y="4886849"/>
            <a:ext cx="2083105" cy="1822536"/>
          </a:xfrm>
          <a:prstGeom prst="rect">
            <a:avLst/>
          </a:prstGeom>
        </p:spPr>
      </p:pic>
      <p:pic>
        <p:nvPicPr>
          <p:cNvPr id="21" name="Картина 2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80430" r="98203">
                        <a14:foregroundMark x1="83203" y1="11875" x2="83203" y2="11875"/>
                        <a14:foregroundMark x1="95313" y1="7062" x2="95313" y2="7062"/>
                        <a14:foregroundMark x1="91328" y1="21625" x2="91328" y2="21625"/>
                        <a14:foregroundMark x1="84453" y1="45813" x2="84453" y2="45813"/>
                        <a14:foregroundMark x1="95039" y1="39438" x2="95039" y2="39438"/>
                        <a14:foregroundMark x1="91992" y1="61500" x2="91992" y2="61500"/>
                        <a14:foregroundMark x1="94609" y1="58375" x2="94609" y2="58375"/>
                        <a14:foregroundMark x1="90898" y1="56875" x2="90898" y2="56875"/>
                        <a14:foregroundMark x1="89805" y1="61687" x2="89805" y2="61687"/>
                        <a14:foregroundMark x1="91172" y1="67438" x2="91172" y2="67438"/>
                        <a14:foregroundMark x1="94063" y1="66563" x2="94063" y2="66563"/>
                        <a14:foregroundMark x1="84453" y1="49813" x2="84453" y2="49813"/>
                        <a14:foregroundMark x1="87617" y1="50000" x2="87617" y2="50000"/>
                        <a14:foregroundMark x1="93398" y1="38125" x2="93398" y2="38125"/>
                        <a14:foregroundMark x1="89531" y1="25813" x2="89531" y2="25813"/>
                        <a14:foregroundMark x1="88555" y1="19813" x2="88555" y2="19813"/>
                        <a14:foregroundMark x1="84570" y1="12562" x2="84570" y2="12562"/>
                        <a14:foregroundMark x1="85938" y1="7688" x2="85938" y2="7688"/>
                        <a14:foregroundMark x1="93945" y1="5500" x2="93945" y2="5500"/>
                        <a14:foregroundMark x1="94063" y1="11438" x2="94063" y2="11438"/>
                        <a14:foregroundMark x1="85820" y1="21375" x2="85820" y2="21375"/>
                        <a14:foregroundMark x1="88711" y1="29750" x2="88711" y2="29750"/>
                        <a14:foregroundMark x1="92578" y1="43875" x2="92578" y2="43875"/>
                        <a14:foregroundMark x1="90898" y1="19188" x2="90898" y2="19188"/>
                        <a14:foregroundMark x1="93125" y1="7062" x2="93125" y2="7062"/>
                        <a14:foregroundMark x1="95586" y1="15438" x2="95586" y2="15438"/>
                        <a14:foregroundMark x1="91992" y1="24688" x2="91992" y2="24688"/>
                        <a14:foregroundMark x1="90234" y1="65438" x2="90234" y2="65438"/>
                        <a14:foregroundMark x1="90625" y1="70063" x2="90625" y2="70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01" b="67677"/>
          <a:stretch/>
        </p:blipFill>
        <p:spPr>
          <a:xfrm flipH="1">
            <a:off x="3829151" y="4066059"/>
            <a:ext cx="2210800" cy="2081602"/>
          </a:xfrm>
          <a:prstGeom prst="rect">
            <a:avLst/>
          </a:prstGeom>
        </p:spPr>
      </p:pic>
      <p:pic>
        <p:nvPicPr>
          <p:cNvPr id="22" name="Картина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697">
                        <a14:foregroundMark x1="30455" y1="9333" x2="30455" y2="9333"/>
                        <a14:foregroundMark x1="28182" y1="13037" x2="28182" y2="13037"/>
                        <a14:foregroundMark x1="25758" y1="20593" x2="25758" y2="20593"/>
                        <a14:foregroundMark x1="21515" y1="22963" x2="21515" y2="22963"/>
                        <a14:foregroundMark x1="18030" y1="23556" x2="18030" y2="23556"/>
                        <a14:foregroundMark x1="12273" y1="21926" x2="12273" y2="21926"/>
                        <a14:foregroundMark x1="6364" y1="20444" x2="6364" y2="20444"/>
                        <a14:foregroundMark x1="2879" y1="17333" x2="2879" y2="17333"/>
                        <a14:foregroundMark x1="7424" y1="14074" x2="7424" y2="14074"/>
                        <a14:foregroundMark x1="10152" y1="12444" x2="10152" y2="12444"/>
                        <a14:foregroundMark x1="20303" y1="14963" x2="20303" y2="14963"/>
                        <a14:foregroundMark x1="48182" y1="24889" x2="48182" y2="24889"/>
                        <a14:foregroundMark x1="53030" y1="27111" x2="53030" y2="27111"/>
                        <a14:foregroundMark x1="75152" y1="34222" x2="75152" y2="34222"/>
                        <a14:foregroundMark x1="77121" y1="33926" x2="77121" y2="33926"/>
                        <a14:foregroundMark x1="81364" y1="28741" x2="81364" y2="28741"/>
                        <a14:foregroundMark x1="85000" y1="25481" x2="85000" y2="25481"/>
                        <a14:foregroundMark x1="86212" y1="20000" x2="86212" y2="20000"/>
                        <a14:foregroundMark x1="88636" y1="24444" x2="88636" y2="24444"/>
                        <a14:foregroundMark x1="85758" y1="29630" x2="85758" y2="29630"/>
                        <a14:foregroundMark x1="91212" y1="32444" x2="91212" y2="32444"/>
                        <a14:foregroundMark x1="94091" y1="36148" x2="94091" y2="36148"/>
                        <a14:foregroundMark x1="96970" y1="39111" x2="96970" y2="39111"/>
                        <a14:foregroundMark x1="98485" y1="42815" x2="98485" y2="42815"/>
                        <a14:foregroundMark x1="95606" y1="46074" x2="95606" y2="46074"/>
                        <a14:foregroundMark x1="85455" y1="44889" x2="85455" y2="44889"/>
                        <a14:foregroundMark x1="80000" y1="42370" x2="80000" y2="42370"/>
                        <a14:foregroundMark x1="76818" y1="38519" x2="76818" y2="38519"/>
                        <a14:foregroundMark x1="79091" y1="35259" x2="79091" y2="35259"/>
                        <a14:foregroundMark x1="79091" y1="31407" x2="79091" y2="31407"/>
                        <a14:foregroundMark x1="81364" y1="32000" x2="81364" y2="32000"/>
                        <a14:foregroundMark x1="82576" y1="26370" x2="82576" y2="26370"/>
                        <a14:foregroundMark x1="87273" y1="22815" x2="87273" y2="22815"/>
                        <a14:foregroundMark x1="89697" y1="34222" x2="89697" y2="34222"/>
                        <a14:foregroundMark x1="91667" y1="38074" x2="91667" y2="38074"/>
                        <a14:foregroundMark x1="37727" y1="60296" x2="37727" y2="60296"/>
                        <a14:foregroundMark x1="29242" y1="56741" x2="29242" y2="56741"/>
                        <a14:foregroundMark x1="28030" y1="82074" x2="28030" y2="82074"/>
                        <a14:foregroundMark x1="23333" y1="83704" x2="23333" y2="83704"/>
                        <a14:foregroundMark x1="18636" y1="85481" x2="18636" y2="85481"/>
                        <a14:foregroundMark x1="14545" y1="86074" x2="14545" y2="86074"/>
                        <a14:foregroundMark x1="11818" y1="89481" x2="11818" y2="89481"/>
                        <a14:foregroundMark x1="13182" y1="93481" x2="13182" y2="93481"/>
                        <a14:foregroundMark x1="15606" y1="95407" x2="15606" y2="95407"/>
                        <a14:foregroundMark x1="18939" y1="96444" x2="18939" y2="96444"/>
                        <a14:foregroundMark x1="22424" y1="97481" x2="22424" y2="97481"/>
                        <a14:foregroundMark x1="26212" y1="97481" x2="26212" y2="97481"/>
                        <a14:foregroundMark x1="29545" y1="97333" x2="29545" y2="97333"/>
                        <a14:foregroundMark x1="33030" y1="95556" x2="33030" y2="95556"/>
                        <a14:foregroundMark x1="36364" y1="93185" x2="36364" y2="93185"/>
                        <a14:foregroundMark x1="40152" y1="88741" x2="40152" y2="88741"/>
                        <a14:foregroundMark x1="40455" y1="84741" x2="40455" y2="84741"/>
                        <a14:foregroundMark x1="38030" y1="82222" x2="38030" y2="82222"/>
                        <a14:foregroundMark x1="36970" y1="80741" x2="36970" y2="80741"/>
                        <a14:foregroundMark x1="33182" y1="84148" x2="33182" y2="84148"/>
                        <a14:foregroundMark x1="27121" y1="85926" x2="27121" y2="85926"/>
                        <a14:foregroundMark x1="21364" y1="88889" x2="21364" y2="88889"/>
                        <a14:foregroundMark x1="13788" y1="92296" x2="13788" y2="92296"/>
                        <a14:foregroundMark x1="21061" y1="91704" x2="21061" y2="91704"/>
                        <a14:foregroundMark x1="26818" y1="91704" x2="26818" y2="91704"/>
                        <a14:foregroundMark x1="30758" y1="94519" x2="30758" y2="94519"/>
                        <a14:foregroundMark x1="34091" y1="87556" x2="34091" y2="87556"/>
                        <a14:foregroundMark x1="45303" y1="83259" x2="45303" y2="83259"/>
                        <a14:foregroundMark x1="45152" y1="87407" x2="45152" y2="87407"/>
                        <a14:foregroundMark x1="44697" y1="91704" x2="44697" y2="91704"/>
                        <a14:foregroundMark x1="47424" y1="93481" x2="47424" y2="93481"/>
                        <a14:foregroundMark x1="50606" y1="95111" x2="50606" y2="95111"/>
                        <a14:foregroundMark x1="54394" y1="96444" x2="54394" y2="96444"/>
                        <a14:foregroundMark x1="57879" y1="96593" x2="57879" y2="96593"/>
                        <a14:foregroundMark x1="61212" y1="96889" x2="61212" y2="96889"/>
                        <a14:foregroundMark x1="66364" y1="96889" x2="66364" y2="96889"/>
                        <a14:foregroundMark x1="70000" y1="95556" x2="70000" y2="95556"/>
                        <a14:foregroundMark x1="72879" y1="93481" x2="72879" y2="93481"/>
                        <a14:foregroundMark x1="73788" y1="88741" x2="73788" y2="88741"/>
                        <a14:foregroundMark x1="72273" y1="87111" x2="72273" y2="87111"/>
                        <a14:foregroundMark x1="68333" y1="85037" x2="68333" y2="85037"/>
                        <a14:foregroundMark x1="62727" y1="84000" x2="62727" y2="84000"/>
                        <a14:foregroundMark x1="57424" y1="84148" x2="57424" y2="84148"/>
                        <a14:foregroundMark x1="54848" y1="81333" x2="54848" y2="81333"/>
                        <a14:foregroundMark x1="52424" y1="84000" x2="52424" y2="84000"/>
                        <a14:foregroundMark x1="48636" y1="88741" x2="48636" y2="88741"/>
                        <a14:foregroundMark x1="54697" y1="91852" x2="54697" y2="91852"/>
                        <a14:foregroundMark x1="61212" y1="93185" x2="61212" y2="93185"/>
                        <a14:foregroundMark x1="67879" y1="92148" x2="67879" y2="92148"/>
                        <a14:foregroundMark x1="63939" y1="88444" x2="63939" y2="88444"/>
                        <a14:foregroundMark x1="57424" y1="89481" x2="57424" y2="89481"/>
                        <a14:foregroundMark x1="16061" y1="17333" x2="16061" y2="17333"/>
                        <a14:foregroundMark x1="12273" y1="17185" x2="12273" y2="17185"/>
                        <a14:foregroundMark x1="24394" y1="14519" x2="24394" y2="14519"/>
                        <a14:foregroundMark x1="26667" y1="9185" x2="26667" y2="9185"/>
                        <a14:foregroundMark x1="8939" y1="17630" x2="8939" y2="17630"/>
                        <a14:foregroundMark x1="20758" y1="20148" x2="20758" y2="20148"/>
                        <a14:foregroundMark x1="3485" y1="15407" x2="3485" y2="15407"/>
                        <a14:foregroundMark x1="13485" y1="14519" x2="13485" y2="14519"/>
                        <a14:foregroundMark x1="16667" y1="13630" x2="16667" y2="13630"/>
                        <a14:foregroundMark x1="21364" y1="13333" x2="21364" y2="13333"/>
                        <a14:foregroundMark x1="25758" y1="16000" x2="25758" y2="16000"/>
                        <a14:foregroundMark x1="27121" y1="16000" x2="27121" y2="16000"/>
                        <a14:foregroundMark x1="74242" y1="37037" x2="74242" y2="37037"/>
                        <a14:foregroundMark x1="76212" y1="39704" x2="76212" y2="39704"/>
                        <a14:foregroundMark x1="79545" y1="41037" x2="79545" y2="41037"/>
                        <a14:foregroundMark x1="78939" y1="39556" x2="78939" y2="39556"/>
                        <a14:foregroundMark x1="77273" y1="37037" x2="77273" y2="37037"/>
                        <a14:foregroundMark x1="77576" y1="31407" x2="77576" y2="31407"/>
                        <a14:foregroundMark x1="80455" y1="29926" x2="80455" y2="29926"/>
                        <a14:foregroundMark x1="83333" y1="28741" x2="83333" y2="28741"/>
                        <a14:foregroundMark x1="88182" y1="30074" x2="88182" y2="30074"/>
                        <a14:foregroundMark x1="91818" y1="34667" x2="91818" y2="34667"/>
                        <a14:foregroundMark x1="94242" y1="38667" x2="94242" y2="38667"/>
                        <a14:foregroundMark x1="95909" y1="41926" x2="95909" y2="41926"/>
                        <a14:foregroundMark x1="96212" y1="45333" x2="96212" y2="45333"/>
                        <a14:foregroundMark x1="93030" y1="45778" x2="93030" y2="45778"/>
                        <a14:foregroundMark x1="94545" y1="43407" x2="94545" y2="43407"/>
                        <a14:foregroundMark x1="29242" y1="83704" x2="29242" y2="83704"/>
                        <a14:foregroundMark x1="31061" y1="84000" x2="31061" y2="84000"/>
                        <a14:foregroundMark x1="34545" y1="84000" x2="34545" y2="84000"/>
                        <a14:foregroundMark x1="43788" y1="85185" x2="43788" y2="85185"/>
                        <a14:foregroundMark x1="46061" y1="85185" x2="46061" y2="85185"/>
                        <a14:foregroundMark x1="48030" y1="86815" x2="48030" y2="86815"/>
                        <a14:foregroundMark x1="45303" y1="88889" x2="45303" y2="88889"/>
                        <a14:foregroundMark x1="83485" y1="33037" x2="83485" y2="33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607" y="3992644"/>
            <a:ext cx="2891943" cy="283981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313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5">
                <a:lumMod val="60000"/>
                <a:lumOff val="40000"/>
              </a:schemeClr>
            </a:gs>
            <a:gs pos="15000">
              <a:srgbClr val="00B0F0"/>
            </a:gs>
            <a:gs pos="66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видно 1"/>
          <p:cNvSpPr/>
          <p:nvPr/>
        </p:nvSpPr>
        <p:spPr>
          <a:xfrm>
            <a:off x="2052127" y="30931"/>
            <a:ext cx="8167411" cy="1334323"/>
          </a:xfrm>
          <a:prstGeom prst="cloud">
            <a:avLst/>
          </a:prstGeom>
          <a:solidFill>
            <a:schemeClr val="bg1"/>
          </a:solidFill>
          <a:ln w="38100">
            <a:solidFill>
              <a:srgbClr val="ACF0F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  </a:t>
            </a:r>
          </a:p>
          <a:p>
            <a:pPr algn="ctr"/>
            <a:r>
              <a:rPr lang="bg-BG" sz="2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ДНЕВЕН РЕЖИМ на 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II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I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bg-BG" sz="2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гр. „</a:t>
            </a:r>
            <a:r>
              <a:rPr lang="bg-BG" sz="2800" b="1" i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Мики</a:t>
            </a:r>
            <a:r>
              <a:rPr lang="bg-BG" sz="2800" b="1" i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bg-BG" sz="2800" b="1" i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Маус</a:t>
            </a:r>
            <a:r>
              <a:rPr lang="bg-BG" sz="2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“ </a:t>
            </a:r>
            <a:r>
              <a:rPr lang="bg-BG" sz="2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за </a:t>
            </a:r>
            <a:r>
              <a:rPr lang="bg-BG" sz="2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учебната 2024/2025г.</a:t>
            </a:r>
          </a:p>
          <a:p>
            <a:pPr algn="ctr"/>
            <a:endParaRPr lang="bg-BG" sz="2800" b="1" dirty="0" smtClean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63" b="92563" l="38008" r="71484">
                        <a14:foregroundMark x1="46563" y1="19625" x2="46563" y2="19625"/>
                        <a14:foregroundMark x1="44922" y1="15875" x2="44922" y2="15875"/>
                        <a14:foregroundMark x1="43125" y1="11875" x2="43125" y2="11875"/>
                        <a14:foregroundMark x1="53984" y1="9938" x2="53984" y2="9938"/>
                        <a14:foregroundMark x1="54414" y1="18500" x2="54414" y2="18500"/>
                        <a14:foregroundMark x1="58398" y1="24438" x2="58398" y2="24438"/>
                        <a14:foregroundMark x1="56055" y1="30625" x2="56055" y2="30625"/>
                        <a14:foregroundMark x1="43945" y1="30000" x2="43945" y2="30000"/>
                        <a14:foregroundMark x1="39531" y1="26000" x2="39531" y2="26000"/>
                        <a14:foregroundMark x1="50430" y1="29750" x2="50430" y2="29750"/>
                        <a14:foregroundMark x1="48359" y1="59062" x2="48359" y2="59062"/>
                        <a14:foregroundMark x1="50430" y1="63500" x2="50430" y2="63500"/>
                        <a14:foregroundMark x1="47539" y1="63688" x2="47539" y2="63688"/>
                        <a14:foregroundMark x1="55508" y1="68125" x2="55508" y2="68125"/>
                        <a14:foregroundMark x1="62383" y1="65688" x2="62383" y2="65688"/>
                        <a14:foregroundMark x1="62539" y1="70063" x2="62539" y2="70063"/>
                        <a14:foregroundMark x1="61016" y1="43438" x2="61016" y2="43438"/>
                        <a14:foregroundMark x1="58828" y1="45813" x2="58828" y2="45813"/>
                        <a14:foregroundMark x1="63086" y1="39250" x2="63086" y2="39250"/>
                        <a14:foregroundMark x1="65000" y1="44313" x2="65000" y2="44313"/>
                        <a14:foregroundMark x1="65156" y1="37688" x2="65156" y2="37688"/>
                        <a14:foregroundMark x1="66133" y1="34375" x2="66133" y2="34375"/>
                        <a14:foregroundMark x1="66680" y1="31500" x2="66680" y2="31500"/>
                        <a14:foregroundMark x1="63789" y1="64375" x2="63789" y2="64375"/>
                        <a14:foregroundMark x1="62539" y1="61938" x2="62539" y2="61938"/>
                        <a14:foregroundMark x1="49844" y1="60813" x2="49844" y2="60813"/>
                        <a14:foregroundMark x1="47109" y1="60625" x2="47109" y2="60625"/>
                        <a14:foregroundMark x1="46953" y1="57750" x2="46953" y2="57750"/>
                        <a14:foregroundMark x1="49570" y1="57313" x2="49570" y2="57313"/>
                        <a14:foregroundMark x1="51641" y1="64375" x2="51641" y2="64375"/>
                        <a14:foregroundMark x1="68750" y1="74500" x2="68750" y2="74500"/>
                        <a14:foregroundMark x1="68477" y1="76938" x2="68477" y2="76938"/>
                        <a14:foregroundMark x1="69688" y1="72063" x2="69688" y2="72063"/>
                        <a14:foregroundMark x1="70938" y1="70938" x2="70938" y2="70938"/>
                        <a14:foregroundMark x1="64766" y1="33250" x2="64766" y2="33250"/>
                        <a14:backgroundMark x1="54609" y1="7938" x2="54609" y2="7938"/>
                        <a14:backgroundMark x1="55977" y1="25250" x2="55977" y2="25250"/>
                        <a14:backgroundMark x1="49297" y1="35938" x2="49297" y2="35938"/>
                        <a14:backgroundMark x1="49453" y1="27938" x2="49453" y2="27938"/>
                        <a14:backgroundMark x1="45195" y1="22813" x2="45195" y2="22813"/>
                        <a14:backgroundMark x1="45352" y1="32625" x2="45352" y2="32625"/>
                        <a14:backgroundMark x1="44727" y1="39063" x2="44727" y2="39063"/>
                        <a14:backgroundMark x1="54453" y1="37250" x2="54453" y2="37250"/>
                        <a14:backgroundMark x1="56875" y1="27063" x2="56875" y2="27063"/>
                        <a14:backgroundMark x1="51875" y1="21938" x2="51875" y2="21938"/>
                        <a14:backgroundMark x1="46094" y1="15937" x2="46094" y2="15937"/>
                        <a14:backgroundMark x1="43203" y1="21750" x2="43203" y2="21750"/>
                        <a14:backgroundMark x1="46563" y1="27688" x2="46563" y2="27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51" t="28029" r="28099" b="7217"/>
          <a:stretch/>
        </p:blipFill>
        <p:spPr>
          <a:xfrm flipH="1">
            <a:off x="33679" y="2147097"/>
            <a:ext cx="2878167" cy="4766523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18" y="3214255"/>
            <a:ext cx="2840182" cy="369936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80430" r="98203">
                        <a14:foregroundMark x1="83203" y1="11875" x2="83203" y2="11875"/>
                        <a14:foregroundMark x1="95313" y1="7062" x2="95313" y2="7062"/>
                        <a14:foregroundMark x1="91328" y1="21625" x2="91328" y2="21625"/>
                        <a14:foregroundMark x1="84453" y1="45813" x2="84453" y2="45813"/>
                        <a14:foregroundMark x1="95039" y1="39438" x2="95039" y2="39438"/>
                        <a14:foregroundMark x1="91992" y1="61500" x2="91992" y2="61500"/>
                        <a14:foregroundMark x1="94609" y1="58375" x2="94609" y2="58375"/>
                        <a14:foregroundMark x1="90898" y1="56875" x2="90898" y2="56875"/>
                        <a14:foregroundMark x1="89805" y1="61687" x2="89805" y2="61687"/>
                        <a14:foregroundMark x1="91172" y1="67438" x2="91172" y2="67438"/>
                        <a14:foregroundMark x1="94063" y1="66563" x2="94063" y2="66563"/>
                        <a14:foregroundMark x1="84453" y1="49813" x2="84453" y2="49813"/>
                        <a14:foregroundMark x1="87617" y1="50000" x2="87617" y2="50000"/>
                        <a14:foregroundMark x1="93398" y1="38125" x2="93398" y2="38125"/>
                        <a14:foregroundMark x1="89531" y1="25813" x2="89531" y2="25813"/>
                        <a14:foregroundMark x1="88555" y1="19813" x2="88555" y2="19813"/>
                        <a14:foregroundMark x1="84570" y1="12562" x2="84570" y2="12562"/>
                        <a14:foregroundMark x1="85938" y1="7688" x2="85938" y2="7688"/>
                        <a14:foregroundMark x1="93945" y1="5500" x2="93945" y2="5500"/>
                        <a14:foregroundMark x1="94063" y1="11438" x2="94063" y2="11438"/>
                        <a14:foregroundMark x1="85820" y1="21375" x2="85820" y2="21375"/>
                        <a14:foregroundMark x1="88711" y1="29750" x2="88711" y2="29750"/>
                        <a14:foregroundMark x1="92578" y1="43875" x2="92578" y2="43875"/>
                        <a14:foregroundMark x1="90898" y1="19188" x2="90898" y2="19188"/>
                        <a14:foregroundMark x1="93125" y1="7062" x2="93125" y2="7062"/>
                        <a14:foregroundMark x1="95586" y1="15438" x2="95586" y2="15438"/>
                        <a14:foregroundMark x1="91992" y1="24688" x2="91992" y2="24688"/>
                        <a14:foregroundMark x1="90234" y1="65438" x2="90234" y2="65438"/>
                        <a14:foregroundMark x1="90625" y1="70063" x2="90625" y2="70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70" t="33261" r="2756" b="28534"/>
          <a:stretch/>
        </p:blipFill>
        <p:spPr>
          <a:xfrm rot="2002655">
            <a:off x="986183" y="564626"/>
            <a:ext cx="1874964" cy="2387644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80430" r="98203">
                        <a14:foregroundMark x1="83203" y1="11875" x2="83203" y2="11875"/>
                        <a14:foregroundMark x1="95313" y1="7062" x2="95313" y2="7062"/>
                        <a14:foregroundMark x1="91328" y1="21625" x2="91328" y2="21625"/>
                        <a14:foregroundMark x1="84453" y1="45813" x2="84453" y2="45813"/>
                        <a14:foregroundMark x1="95039" y1="39438" x2="95039" y2="39438"/>
                        <a14:foregroundMark x1="91992" y1="61500" x2="91992" y2="61500"/>
                        <a14:foregroundMark x1="94609" y1="58375" x2="94609" y2="58375"/>
                        <a14:foregroundMark x1="90898" y1="56875" x2="90898" y2="56875"/>
                        <a14:foregroundMark x1="89805" y1="61687" x2="89805" y2="61687"/>
                        <a14:foregroundMark x1="91172" y1="67438" x2="91172" y2="67438"/>
                        <a14:foregroundMark x1="94063" y1="66563" x2="94063" y2="66563"/>
                        <a14:foregroundMark x1="84453" y1="49813" x2="84453" y2="49813"/>
                        <a14:foregroundMark x1="87617" y1="50000" x2="87617" y2="50000"/>
                        <a14:foregroundMark x1="93398" y1="38125" x2="93398" y2="38125"/>
                        <a14:foregroundMark x1="89531" y1="25813" x2="89531" y2="25813"/>
                        <a14:foregroundMark x1="88555" y1="19813" x2="88555" y2="19813"/>
                        <a14:foregroundMark x1="84570" y1="12562" x2="84570" y2="12562"/>
                        <a14:foregroundMark x1="85938" y1="7688" x2="85938" y2="7688"/>
                        <a14:foregroundMark x1="93945" y1="5500" x2="93945" y2="5500"/>
                        <a14:foregroundMark x1="94063" y1="11438" x2="94063" y2="11438"/>
                        <a14:foregroundMark x1="85820" y1="21375" x2="85820" y2="21375"/>
                        <a14:foregroundMark x1="88711" y1="29750" x2="88711" y2="29750"/>
                        <a14:foregroundMark x1="92578" y1="43875" x2="92578" y2="43875"/>
                        <a14:foregroundMark x1="90898" y1="19188" x2="90898" y2="19188"/>
                        <a14:foregroundMark x1="93125" y1="7062" x2="93125" y2="7062"/>
                        <a14:foregroundMark x1="95586" y1="15438" x2="95586" y2="15438"/>
                        <a14:foregroundMark x1="91992" y1="24688" x2="91992" y2="24688"/>
                        <a14:foregroundMark x1="90234" y1="65438" x2="90234" y2="65438"/>
                        <a14:foregroundMark x1="90625" y1="70063" x2="90625" y2="70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70" t="33261" r="2756" b="28534"/>
          <a:stretch/>
        </p:blipFill>
        <p:spPr>
          <a:xfrm rot="989012">
            <a:off x="-174376" y="-162627"/>
            <a:ext cx="1898073" cy="2467883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80430" r="98203">
                        <a14:foregroundMark x1="83203" y1="11875" x2="83203" y2="11875"/>
                        <a14:foregroundMark x1="95313" y1="7062" x2="95313" y2="7062"/>
                        <a14:foregroundMark x1="91328" y1="21625" x2="91328" y2="21625"/>
                        <a14:foregroundMark x1="84453" y1="45813" x2="84453" y2="45813"/>
                        <a14:foregroundMark x1="95039" y1="39438" x2="95039" y2="39438"/>
                        <a14:foregroundMark x1="91992" y1="61500" x2="91992" y2="61500"/>
                        <a14:foregroundMark x1="94609" y1="58375" x2="94609" y2="58375"/>
                        <a14:foregroundMark x1="90898" y1="56875" x2="90898" y2="56875"/>
                        <a14:foregroundMark x1="89805" y1="61687" x2="89805" y2="61687"/>
                        <a14:foregroundMark x1="91172" y1="67438" x2="91172" y2="67438"/>
                        <a14:foregroundMark x1="94063" y1="66563" x2="94063" y2="66563"/>
                        <a14:foregroundMark x1="84453" y1="49813" x2="84453" y2="49813"/>
                        <a14:foregroundMark x1="87617" y1="50000" x2="87617" y2="50000"/>
                        <a14:foregroundMark x1="93398" y1="38125" x2="93398" y2="38125"/>
                        <a14:foregroundMark x1="89531" y1="25813" x2="89531" y2="25813"/>
                        <a14:foregroundMark x1="88555" y1="19813" x2="88555" y2="19813"/>
                        <a14:foregroundMark x1="84570" y1="12562" x2="84570" y2="12562"/>
                        <a14:foregroundMark x1="85938" y1="7688" x2="85938" y2="7688"/>
                        <a14:foregroundMark x1="93945" y1="5500" x2="93945" y2="5500"/>
                        <a14:foregroundMark x1="94063" y1="11438" x2="94063" y2="11438"/>
                        <a14:foregroundMark x1="85820" y1="21375" x2="85820" y2="21375"/>
                        <a14:foregroundMark x1="88711" y1="29750" x2="88711" y2="29750"/>
                        <a14:foregroundMark x1="92578" y1="43875" x2="92578" y2="43875"/>
                        <a14:foregroundMark x1="90898" y1="19188" x2="90898" y2="19188"/>
                        <a14:foregroundMark x1="93125" y1="7062" x2="93125" y2="7062"/>
                        <a14:foregroundMark x1="95586" y1="15438" x2="95586" y2="15438"/>
                        <a14:foregroundMark x1="91992" y1="24688" x2="91992" y2="24688"/>
                        <a14:foregroundMark x1="90234" y1="65438" x2="90234" y2="65438"/>
                        <a14:foregroundMark x1="90625" y1="70063" x2="90625" y2="70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01" b="67677"/>
          <a:stretch/>
        </p:blipFill>
        <p:spPr>
          <a:xfrm>
            <a:off x="10202222" y="1546129"/>
            <a:ext cx="2216725" cy="1917507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80430" r="98203">
                        <a14:foregroundMark x1="83203" y1="11875" x2="83203" y2="11875"/>
                        <a14:foregroundMark x1="95313" y1="7062" x2="95313" y2="7062"/>
                        <a14:foregroundMark x1="91328" y1="21625" x2="91328" y2="21625"/>
                        <a14:foregroundMark x1="84453" y1="45813" x2="84453" y2="45813"/>
                        <a14:foregroundMark x1="95039" y1="39438" x2="95039" y2="39438"/>
                        <a14:foregroundMark x1="91992" y1="61500" x2="91992" y2="61500"/>
                        <a14:foregroundMark x1="94609" y1="58375" x2="94609" y2="58375"/>
                        <a14:foregroundMark x1="90898" y1="56875" x2="90898" y2="56875"/>
                        <a14:foregroundMark x1="89805" y1="61687" x2="89805" y2="61687"/>
                        <a14:foregroundMark x1="91172" y1="67438" x2="91172" y2="67438"/>
                        <a14:foregroundMark x1="94063" y1="66563" x2="94063" y2="66563"/>
                        <a14:foregroundMark x1="84453" y1="49813" x2="84453" y2="49813"/>
                        <a14:foregroundMark x1="87617" y1="50000" x2="87617" y2="50000"/>
                        <a14:foregroundMark x1="93398" y1="38125" x2="93398" y2="38125"/>
                        <a14:foregroundMark x1="89531" y1="25813" x2="89531" y2="25813"/>
                        <a14:foregroundMark x1="88555" y1="19813" x2="88555" y2="19813"/>
                        <a14:foregroundMark x1="84570" y1="12562" x2="84570" y2="12562"/>
                        <a14:foregroundMark x1="85938" y1="7688" x2="85938" y2="7688"/>
                        <a14:foregroundMark x1="93945" y1="5500" x2="93945" y2="5500"/>
                        <a14:foregroundMark x1="94063" y1="11438" x2="94063" y2="11438"/>
                        <a14:foregroundMark x1="85820" y1="21375" x2="85820" y2="21375"/>
                        <a14:foregroundMark x1="88711" y1="29750" x2="88711" y2="29750"/>
                        <a14:foregroundMark x1="92578" y1="43875" x2="92578" y2="43875"/>
                        <a14:foregroundMark x1="90898" y1="19188" x2="90898" y2="19188"/>
                        <a14:foregroundMark x1="93125" y1="7062" x2="93125" y2="7062"/>
                        <a14:foregroundMark x1="95586" y1="15438" x2="95586" y2="15438"/>
                        <a14:foregroundMark x1="91992" y1="24688" x2="91992" y2="24688"/>
                        <a14:foregroundMark x1="90234" y1="65438" x2="90234" y2="65438"/>
                        <a14:foregroundMark x1="90625" y1="70063" x2="90625" y2="70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01" b="67677"/>
          <a:stretch/>
        </p:blipFill>
        <p:spPr>
          <a:xfrm>
            <a:off x="8908475" y="949237"/>
            <a:ext cx="2216725" cy="2104206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80430" r="98203">
                        <a14:foregroundMark x1="83203" y1="11875" x2="83203" y2="11875"/>
                        <a14:foregroundMark x1="95313" y1="7062" x2="95313" y2="7062"/>
                        <a14:foregroundMark x1="91328" y1="21625" x2="91328" y2="21625"/>
                        <a14:foregroundMark x1="84453" y1="45813" x2="84453" y2="45813"/>
                        <a14:foregroundMark x1="95039" y1="39438" x2="95039" y2="39438"/>
                        <a14:foregroundMark x1="91992" y1="61500" x2="91992" y2="61500"/>
                        <a14:foregroundMark x1="94609" y1="58375" x2="94609" y2="58375"/>
                        <a14:foregroundMark x1="90898" y1="56875" x2="90898" y2="56875"/>
                        <a14:foregroundMark x1="89805" y1="61687" x2="89805" y2="61687"/>
                        <a14:foregroundMark x1="91172" y1="67438" x2="91172" y2="67438"/>
                        <a14:foregroundMark x1="94063" y1="66563" x2="94063" y2="66563"/>
                        <a14:foregroundMark x1="84453" y1="49813" x2="84453" y2="49813"/>
                        <a14:foregroundMark x1="87617" y1="50000" x2="87617" y2="50000"/>
                        <a14:foregroundMark x1="93398" y1="38125" x2="93398" y2="38125"/>
                        <a14:foregroundMark x1="89531" y1="25813" x2="89531" y2="25813"/>
                        <a14:foregroundMark x1="88555" y1="19813" x2="88555" y2="19813"/>
                        <a14:foregroundMark x1="84570" y1="12562" x2="84570" y2="12562"/>
                        <a14:foregroundMark x1="85938" y1="7688" x2="85938" y2="7688"/>
                        <a14:foregroundMark x1="93945" y1="5500" x2="93945" y2="5500"/>
                        <a14:foregroundMark x1="94063" y1="11438" x2="94063" y2="11438"/>
                        <a14:foregroundMark x1="85820" y1="21375" x2="85820" y2="21375"/>
                        <a14:foregroundMark x1="88711" y1="29750" x2="88711" y2="29750"/>
                        <a14:foregroundMark x1="92578" y1="43875" x2="92578" y2="43875"/>
                        <a14:foregroundMark x1="90898" y1="19188" x2="90898" y2="19188"/>
                        <a14:foregroundMark x1="93125" y1="7062" x2="93125" y2="7062"/>
                        <a14:foregroundMark x1="95586" y1="15438" x2="95586" y2="15438"/>
                        <a14:foregroundMark x1="91992" y1="24688" x2="91992" y2="24688"/>
                        <a14:foregroundMark x1="90234" y1="65438" x2="90234" y2="65438"/>
                        <a14:foregroundMark x1="90625" y1="70063" x2="90625" y2="70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01" b="67677"/>
          <a:stretch/>
        </p:blipFill>
        <p:spPr>
          <a:xfrm>
            <a:off x="10219538" y="-55620"/>
            <a:ext cx="2216725" cy="1981402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25" b="94643" l="2679" r="64286">
                        <a14:backgroundMark x1="55357" y1="16071" x2="55357" y2="16071"/>
                        <a14:backgroundMark x1="57143" y1="39732" x2="57143" y2="39732"/>
                        <a14:backgroundMark x1="51786" y1="41071" x2="51786" y2="41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333" r="31169" b="6169"/>
          <a:stretch/>
        </p:blipFill>
        <p:spPr>
          <a:xfrm rot="13059185">
            <a:off x="2133824" y="3268782"/>
            <a:ext cx="946614" cy="1010800"/>
          </a:xfrm>
          <a:prstGeom prst="rect">
            <a:avLst/>
          </a:prstGeom>
        </p:spPr>
      </p:pic>
      <p:sp>
        <p:nvSpPr>
          <p:cNvPr id="10" name="Правоъгълник 9"/>
          <p:cNvSpPr/>
          <p:nvPr/>
        </p:nvSpPr>
        <p:spPr>
          <a:xfrm>
            <a:off x="2790895" y="1365255"/>
            <a:ext cx="884975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 smtClean="0">
                <a:ln/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bg-BG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6.30 -  </a:t>
            </a:r>
            <a:r>
              <a:rPr lang="bg-BG" sz="2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8.10ч.</a:t>
            </a:r>
            <a:r>
              <a:rPr lang="bg-BG" sz="2000" b="1" dirty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Прием, утринна среща, дейност по избор</a:t>
            </a:r>
          </a:p>
          <a:p>
            <a:r>
              <a:rPr lang="bg-BG" sz="2000" b="1" dirty="0" smtClean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8.10 </a:t>
            </a:r>
            <a:r>
              <a:rPr lang="bg-BG" sz="2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g-BG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8.20ч</a:t>
            </a:r>
            <a:r>
              <a:rPr lang="bg-BG" sz="2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bg-BG" sz="2000" b="1" dirty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Утринно раздвижване</a:t>
            </a:r>
          </a:p>
          <a:p>
            <a:r>
              <a:rPr lang="bg-BG" sz="2000" b="1" dirty="0" smtClean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8.20 -  </a:t>
            </a:r>
            <a:r>
              <a:rPr lang="bg-BG" sz="2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8.30ч.   </a:t>
            </a:r>
            <a:r>
              <a:rPr lang="bg-BG" sz="2000" b="1" dirty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 за закуска</a:t>
            </a:r>
          </a:p>
          <a:p>
            <a:r>
              <a:rPr lang="bg-BG" sz="2000" b="1" dirty="0" smtClean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8.30 </a:t>
            </a:r>
            <a:r>
              <a:rPr lang="bg-BG" sz="2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g-BG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9.00ч</a:t>
            </a:r>
            <a:r>
              <a:rPr lang="bg-BG" sz="2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bg-BG" sz="2000" b="1" dirty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Закуска</a:t>
            </a:r>
          </a:p>
          <a:p>
            <a:r>
              <a:rPr lang="bg-BG" sz="2000" b="1" dirty="0" smtClean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9.00 </a:t>
            </a:r>
            <a:r>
              <a:rPr lang="bg-BG" sz="2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g-BG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9.50</a:t>
            </a:r>
            <a:r>
              <a:rPr lang="bg-BG" sz="2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  </a:t>
            </a:r>
            <a:r>
              <a:rPr lang="bg-BG" sz="2000" b="1" dirty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Основни форми – педагогически ситуации</a:t>
            </a:r>
          </a:p>
          <a:p>
            <a:r>
              <a:rPr lang="bg-BG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9.50</a:t>
            </a:r>
            <a:r>
              <a:rPr lang="bg-BG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- 10.</a:t>
            </a:r>
            <a:r>
              <a:rPr lang="en-US" sz="2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bg-BG" sz="2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  <a:r>
              <a:rPr lang="bg-BG" sz="2000" b="1" dirty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Тоалет, почивка</a:t>
            </a:r>
          </a:p>
          <a:p>
            <a:r>
              <a:rPr lang="bg-BG" sz="2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en-US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bg-BG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- 10.</a:t>
            </a:r>
            <a:r>
              <a:rPr lang="en-US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bg-BG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bg-BG" sz="2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2000" b="1" dirty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Сутрешна подкрепителна закуска</a:t>
            </a:r>
          </a:p>
          <a:p>
            <a:r>
              <a:rPr lang="bg-BG" sz="2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</a:t>
            </a:r>
            <a:r>
              <a:rPr lang="bg-BG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</a:t>
            </a:r>
            <a:r>
              <a:rPr lang="en-US" sz="2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bg-BG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bg-BG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bg-BG" sz="2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g-BG" sz="2000" b="1" dirty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 форми – педагогически </a:t>
            </a:r>
            <a:r>
              <a:rPr lang="bg-BG" sz="2000" b="1" dirty="0" smtClean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</a:p>
          <a:p>
            <a:r>
              <a:rPr lang="bg-BG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10.50 - </a:t>
            </a:r>
            <a:r>
              <a:rPr lang="en-US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11.50</a:t>
            </a:r>
            <a:r>
              <a:rPr lang="bg-BG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US" sz="2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g-BG" sz="2000" b="1" dirty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Игри, дейности по  центрове, разходки, </a:t>
            </a:r>
            <a:r>
              <a:rPr lang="en-US" sz="2000" b="1" dirty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bg-BG" sz="2000" b="1" dirty="0" smtClean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bg-BG" sz="2000" b="1" dirty="0">
                <a:ln/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sz="2000" b="1" dirty="0" smtClean="0">
                <a:ln/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b="1" dirty="0" smtClean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развлечения</a:t>
            </a:r>
            <a:r>
              <a:rPr lang="bg-BG" sz="2000" b="1" dirty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игри на открито</a:t>
            </a:r>
            <a:endParaRPr lang="en-US" sz="2000" b="1" dirty="0">
              <a:ln/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en-US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bg-BG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g-BG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en-US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bg-BG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bg-BG" sz="2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bg-BG" sz="2000" b="1" dirty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b="1" dirty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за обяд </a:t>
            </a:r>
            <a:endParaRPr lang="en-US" sz="2000" b="1" dirty="0" smtClean="0">
              <a:ln/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000" b="1" dirty="0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en-US" sz="2000" b="1" dirty="0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bg-BG" sz="2000" b="1" dirty="0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bg-BG" sz="2000" b="1" dirty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g-BG" sz="2000" b="1" dirty="0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12.45ч. </a:t>
            </a:r>
            <a:r>
              <a:rPr lang="bg-BG" sz="2000" b="1" dirty="0" smtClean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smtClean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bg-BG" sz="2000" b="1" dirty="0" err="1" smtClean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бяд</a:t>
            </a:r>
            <a:r>
              <a:rPr lang="bg-BG" sz="2000" b="1" dirty="0" smtClean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подготовка за сън</a:t>
            </a:r>
            <a:endParaRPr lang="bg-BG" sz="2000" b="1" dirty="0">
              <a:ln/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000" b="1" dirty="0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13.00 </a:t>
            </a:r>
            <a:r>
              <a:rPr lang="bg-BG" sz="2000" b="1" dirty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g-BG" sz="2000" b="1" dirty="0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15.30ч</a:t>
            </a:r>
            <a:r>
              <a:rPr lang="bg-BG" sz="2000" b="1" dirty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2000" b="1" dirty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Следобеден сън</a:t>
            </a:r>
          </a:p>
          <a:p>
            <a:r>
              <a:rPr lang="bg-BG" sz="2000" b="1" dirty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15.30 - 15.50ч. </a:t>
            </a:r>
            <a:r>
              <a:rPr lang="bg-BG" sz="2000" b="1" dirty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Тоалет, следобедно раздвижване</a:t>
            </a:r>
          </a:p>
          <a:p>
            <a:r>
              <a:rPr lang="bg-BG" sz="2000" b="1" dirty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15.50 - </a:t>
            </a:r>
            <a:r>
              <a:rPr lang="bg-BG" sz="2000" b="1" dirty="0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16.10ч</a:t>
            </a:r>
            <a:r>
              <a:rPr lang="bg-BG" sz="2000" b="1" dirty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2000" b="1" dirty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Следобедна закуска</a:t>
            </a:r>
          </a:p>
          <a:p>
            <a:r>
              <a:rPr lang="bg-BG" sz="2000" b="1" dirty="0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16.10 </a:t>
            </a:r>
            <a:r>
              <a:rPr lang="bg-BG" sz="2000" b="1" dirty="0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bg-BG" sz="2000" b="1" dirty="0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16.40</a:t>
            </a:r>
            <a:r>
              <a:rPr lang="bg-BG" sz="2000" b="1" dirty="0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bg-BG" sz="2000" b="1" dirty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2000" b="1" dirty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Допълнителни форми, дейност по избор, </a:t>
            </a:r>
          </a:p>
          <a:p>
            <a:r>
              <a:rPr lang="bg-BG" sz="2000" b="1" dirty="0" smtClean="0">
                <a:ln/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2000" b="1" dirty="0" smtClean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свободни </a:t>
            </a:r>
            <a:r>
              <a:rPr lang="bg-BG" sz="2000" b="1" dirty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игри, изпращане на </a:t>
            </a:r>
            <a:r>
              <a:rPr lang="bg-BG" sz="2000" b="1" dirty="0" smtClean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</a:p>
          <a:p>
            <a:r>
              <a:rPr lang="bg-BG" sz="2000" b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16.40</a:t>
            </a:r>
            <a:r>
              <a:rPr lang="bg-BG" sz="2000" b="1" smtClean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      Изпращане </a:t>
            </a:r>
            <a:r>
              <a:rPr lang="bg-BG" sz="2000" b="1" dirty="0" smtClean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децата</a:t>
            </a:r>
            <a:endParaRPr lang="bg-BG" sz="2000" b="1" dirty="0">
              <a:ln/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63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</TotalTime>
  <Words>280</Words>
  <Application>Microsoft Office PowerPoint</Application>
  <PresentationFormat>Широк екран</PresentationFormat>
  <Paragraphs>48</Paragraphs>
  <Slides>2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тема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Потребител</dc:creator>
  <cp:lastModifiedBy>Потребител</cp:lastModifiedBy>
  <cp:revision>57</cp:revision>
  <dcterms:created xsi:type="dcterms:W3CDTF">2021-08-05T11:43:34Z</dcterms:created>
  <dcterms:modified xsi:type="dcterms:W3CDTF">2024-11-20T10:34:00Z</dcterms:modified>
</cp:coreProperties>
</file>